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3"/>
  </p:notesMasterIdLst>
  <p:sldIdLst>
    <p:sldId id="256" r:id="rId5"/>
    <p:sldId id="257" r:id="rId6"/>
    <p:sldId id="273" r:id="rId7"/>
    <p:sldId id="258" r:id="rId8"/>
    <p:sldId id="262" r:id="rId9"/>
    <p:sldId id="269" r:id="rId10"/>
    <p:sldId id="270" r:id="rId11"/>
    <p:sldId id="268" r:id="rId12"/>
    <p:sldId id="267" r:id="rId13"/>
    <p:sldId id="272" r:id="rId14"/>
    <p:sldId id="263" r:id="rId15"/>
    <p:sldId id="265" r:id="rId16"/>
    <p:sldId id="264" r:id="rId17"/>
    <p:sldId id="266" r:id="rId18"/>
    <p:sldId id="271" r:id="rId19"/>
    <p:sldId id="260" r:id="rId20"/>
    <p:sldId id="261" r:id="rId21"/>
    <p:sldId id="259" r:id="rId2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68099-6B9D-D968-5395-A5D0FB1E01FB}" v="205" dt="2020-10-14T09:23:02.940"/>
    <p1510:client id="{391F6805-7AF5-8AC9-7439-CAB261992D06}" v="21" dt="2020-10-15T11:00:38.695"/>
    <p1510:client id="{445C98D5-4C95-05AD-0078-E95D185A3D70}" v="2" dt="2022-01-06T15:35:41.721"/>
    <p1510:client id="{60A9611E-E6D1-0D49-34B1-8E409649F68B}" v="1" dt="2020-11-11T10:07:50.441"/>
    <p1510:client id="{8EC433A0-005F-5958-2316-62F759B4D610}" v="34" dt="2022-01-06T15:39:52.281"/>
  </p1510:revLst>
</p1510:revInfo>
</file>

<file path=ppt/tableStyles.xml><?xml version="1.0" encoding="utf-8"?>
<a:tblStyleLst xmlns:a="http://schemas.openxmlformats.org/drawingml/2006/main" def="{1ACD41A2-7862-46CB-B207-9AD58E128C87}">
  <a:tblStyle styleId="{1ACD41A2-7862-46CB-B207-9AD58E128C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741c15e49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741c15e49_0_22: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741c15e49_1_4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741c15e49_1_43: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741c15e49_0_12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741c15e49_0_12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741c15e49_0_15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741c15e49_0_15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741c15e49_0_4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741c15e49_0_44: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sure.sunderland.ac.uk/"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427750" y="2321551"/>
            <a:ext cx="9144000" cy="1055700"/>
          </a:xfrm>
          <a:prstGeom prst="rect">
            <a:avLst/>
          </a:prstGeom>
          <a:noFill/>
          <a:ln>
            <a:noFill/>
          </a:ln>
        </p:spPr>
        <p:txBody>
          <a:bodyPr spcFirstLastPara="1" wrap="square" lIns="91425" tIns="45700" rIns="91425" bIns="45700" anchor="b" anchorCtr="0">
            <a:noAutofit/>
          </a:bodyPr>
          <a:lstStyle/>
          <a:p>
            <a:pPr>
              <a:lnSpc>
                <a:spcPct val="115000"/>
              </a:lnSpc>
              <a:spcBef>
                <a:spcPts val="1200"/>
              </a:spcBef>
              <a:spcAft>
                <a:spcPts val="1200"/>
              </a:spcAft>
              <a:buSzPts val="1100"/>
            </a:pPr>
            <a:r>
              <a:rPr lang="en-GB" sz="2900" b="1" dirty="0"/>
              <a:t>Research dissemination: Social, emotional and mental health and school exclusions in Sunderland</a:t>
            </a:r>
          </a:p>
        </p:txBody>
      </p:sp>
      <p:sp>
        <p:nvSpPr>
          <p:cNvPr id="85" name="Google Shape;85;p13"/>
          <p:cNvSpPr txBox="1">
            <a:spLocks noGrp="1"/>
          </p:cNvSpPr>
          <p:nvPr>
            <p:ph type="subTitle" idx="1"/>
          </p:nvPr>
        </p:nvSpPr>
        <p:spPr>
          <a:xfrm>
            <a:off x="1427750" y="4399900"/>
            <a:ext cx="9144000" cy="203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2400"/>
              <a:buNone/>
            </a:pPr>
            <a:r>
              <a:rPr lang="en-GB" dirty="0"/>
              <a:t>Sarah Martin-Denham: University of Sunderland</a:t>
            </a:r>
            <a:endParaRPr dirty="0"/>
          </a:p>
          <a:p>
            <a:pPr marL="0" lvl="0" indent="0" algn="ctr" rtl="0">
              <a:lnSpc>
                <a:spcPct val="90000"/>
              </a:lnSpc>
              <a:spcBef>
                <a:spcPts val="1000"/>
              </a:spcBef>
              <a:spcAft>
                <a:spcPts val="0"/>
              </a:spcAft>
              <a:buClr>
                <a:schemeClr val="dk1"/>
              </a:buClr>
              <a:buSzPts val="2400"/>
              <a:buNone/>
            </a:pPr>
            <a:endParaRPr lang="en-GB" u="sng" dirty="0">
              <a:solidFill>
                <a:schemeClr val="hlink"/>
              </a:solidFill>
            </a:endParaRPr>
          </a:p>
          <a:p>
            <a:pPr marL="0" indent="0"/>
            <a:r>
              <a:rPr lang="en-GB" dirty="0"/>
              <a:t>15 October 2020</a:t>
            </a:r>
            <a:endParaRPr dirty="0"/>
          </a:p>
        </p:txBody>
      </p:sp>
      <p:pic>
        <p:nvPicPr>
          <p:cNvPr id="86" name="Google Shape;86;p13"/>
          <p:cNvPicPr preferRelativeResize="0"/>
          <p:nvPr/>
        </p:nvPicPr>
        <p:blipFill rotWithShape="1">
          <a:blip r:embed="rId3">
            <a:alphaModFix/>
          </a:blip>
          <a:srcRect/>
          <a:stretch/>
        </p:blipFill>
        <p:spPr>
          <a:xfrm>
            <a:off x="5885898" y="934472"/>
            <a:ext cx="2095500" cy="981075"/>
          </a:xfrm>
          <a:prstGeom prst="rect">
            <a:avLst/>
          </a:prstGeom>
          <a:noFill/>
          <a:ln>
            <a:noFill/>
          </a:ln>
        </p:spPr>
      </p:pic>
      <p:pic>
        <p:nvPicPr>
          <p:cNvPr id="87" name="Google Shape;87;p13"/>
          <p:cNvPicPr preferRelativeResize="0"/>
          <p:nvPr/>
        </p:nvPicPr>
        <p:blipFill>
          <a:blip r:embed="rId4">
            <a:alphaModFix/>
          </a:blip>
          <a:stretch>
            <a:fillRect/>
          </a:stretch>
        </p:blipFill>
        <p:spPr>
          <a:xfrm>
            <a:off x="3897425" y="1053538"/>
            <a:ext cx="1543050" cy="742950"/>
          </a:xfrm>
          <a:prstGeom prst="rect">
            <a:avLst/>
          </a:prstGeom>
          <a:noFill/>
          <a:ln>
            <a:noFill/>
          </a:ln>
        </p:spPr>
      </p:pic>
      <p:sp>
        <p:nvSpPr>
          <p:cNvPr id="88" name="Google Shape;88;p13"/>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0" y="6498300"/>
            <a:ext cx="12192000" cy="359700"/>
          </a:xfrm>
          <a:prstGeom prst="rect">
            <a:avLst/>
          </a:prstGeom>
          <a:solidFill>
            <a:srgbClr val="4A86E8"/>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0BE0B-A5C2-4FC9-A6FD-7802C52DA634}"/>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Chart, bar chart&#10;&#10;Description automatically generated">
            <a:extLst>
              <a:ext uri="{FF2B5EF4-FFF2-40B4-BE49-F238E27FC236}">
                <a16:creationId xmlns:a16="http://schemas.microsoft.com/office/drawing/2014/main" id="{3D9AC78E-6BCB-497B-AD97-33A9A2EAE28B}"/>
              </a:ext>
            </a:extLst>
          </p:cNvPr>
          <p:cNvPicPr>
            <a:picLocks noChangeAspect="1"/>
          </p:cNvPicPr>
          <p:nvPr/>
        </p:nvPicPr>
        <p:blipFill>
          <a:blip r:embed="rId2"/>
          <a:stretch>
            <a:fillRect/>
          </a:stretch>
        </p:blipFill>
        <p:spPr>
          <a:xfrm>
            <a:off x="176213" y="134287"/>
            <a:ext cx="6684168" cy="4410583"/>
          </a:xfrm>
          <a:prstGeom prst="rect">
            <a:avLst/>
          </a:prstGeom>
        </p:spPr>
      </p:pic>
      <p:sp>
        <p:nvSpPr>
          <p:cNvPr id="4" name="TextBox 3">
            <a:extLst>
              <a:ext uri="{FF2B5EF4-FFF2-40B4-BE49-F238E27FC236}">
                <a16:creationId xmlns:a16="http://schemas.microsoft.com/office/drawing/2014/main" id="{67E73BBB-E9BC-47A2-9834-A52FFBA87095}"/>
              </a:ext>
            </a:extLst>
          </p:cNvPr>
          <p:cNvSpPr txBox="1"/>
          <p:nvPr/>
        </p:nvSpPr>
        <p:spPr>
          <a:xfrm>
            <a:off x="6927055" y="354805"/>
            <a:ext cx="4719637"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rPr>
              <a:t>Many of the children (KS4) described isolation booths being used as a </a:t>
            </a:r>
            <a:r>
              <a:rPr lang="en-US" sz="2400" dirty="0">
                <a:latin typeface="Calibri"/>
              </a:rPr>
              <a:t>continuous provision with 8 of the children recalling being placed in a booth every day for one to three years (Fig. 7). </a:t>
            </a:r>
            <a:endParaRPr lang="en-US" sz="2400">
              <a:latin typeface="Calibri"/>
            </a:endParaRPr>
          </a:p>
          <a:p>
            <a:endParaRPr lang="en-US" sz="2400" dirty="0">
              <a:latin typeface="Calibri"/>
            </a:endParaRPr>
          </a:p>
          <a:p>
            <a:r>
              <a:rPr lang="en-US" sz="2400">
                <a:latin typeface="Calibri"/>
              </a:rPr>
              <a:t>DfE advice (2016) </a:t>
            </a:r>
            <a:r>
              <a:rPr lang="en-US" sz="2400" dirty="0">
                <a:latin typeface="Calibri"/>
              </a:rPr>
              <a:t>allows schools to place children away from others for ‘a limited period’ which implies it is to be used for much shorter periods of time. Ofsted (2018) also clarified that children should only be in isolation for the shortest possible period. However, this was not the experience shared by some of the children in this study. </a:t>
            </a:r>
            <a:endParaRPr lang="en-US"/>
          </a:p>
        </p:txBody>
      </p:sp>
    </p:spTree>
    <p:extLst>
      <p:ext uri="{BB962C8B-B14F-4D97-AF65-F5344CB8AC3E}">
        <p14:creationId xmlns:p14="http://schemas.microsoft.com/office/powerpoint/2010/main" val="378084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ie chart&#10;&#10;Description automatically generated">
            <a:extLst>
              <a:ext uri="{FF2B5EF4-FFF2-40B4-BE49-F238E27FC236}">
                <a16:creationId xmlns:a16="http://schemas.microsoft.com/office/drawing/2014/main" id="{96EA15E9-F036-477F-9459-CF6A8F7C5DE6}"/>
              </a:ext>
            </a:extLst>
          </p:cNvPr>
          <p:cNvPicPr>
            <a:picLocks noChangeAspect="1"/>
          </p:cNvPicPr>
          <p:nvPr/>
        </p:nvPicPr>
        <p:blipFill>
          <a:blip r:embed="rId2"/>
          <a:stretch>
            <a:fillRect/>
          </a:stretch>
        </p:blipFill>
        <p:spPr>
          <a:xfrm>
            <a:off x="643467" y="1002622"/>
            <a:ext cx="10905066" cy="4852755"/>
          </a:xfrm>
          <a:prstGeom prst="rect">
            <a:avLst/>
          </a:prstGeom>
        </p:spPr>
      </p:pic>
      <p:sp>
        <p:nvSpPr>
          <p:cNvPr id="2" name="TextBox 1">
            <a:extLst>
              <a:ext uri="{FF2B5EF4-FFF2-40B4-BE49-F238E27FC236}">
                <a16:creationId xmlns:a16="http://schemas.microsoft.com/office/drawing/2014/main" id="{5C5E3AEA-2C21-4F01-B62E-6320DBECD5D3}"/>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3" name="TextBox 2">
            <a:extLst>
              <a:ext uri="{FF2B5EF4-FFF2-40B4-BE49-F238E27FC236}">
                <a16:creationId xmlns:a16="http://schemas.microsoft.com/office/drawing/2014/main" id="{886E24DE-675B-4F1D-9314-CDB5864CB876}"/>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321530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10;&#10;Description automatically generated">
            <a:extLst>
              <a:ext uri="{FF2B5EF4-FFF2-40B4-BE49-F238E27FC236}">
                <a16:creationId xmlns:a16="http://schemas.microsoft.com/office/drawing/2014/main" id="{5C538AC9-FB7B-4FFB-A2D5-648D7722D44F}"/>
              </a:ext>
            </a:extLst>
          </p:cNvPr>
          <p:cNvPicPr>
            <a:picLocks noChangeAspect="1"/>
          </p:cNvPicPr>
          <p:nvPr/>
        </p:nvPicPr>
        <p:blipFill>
          <a:blip r:embed="rId2"/>
          <a:stretch>
            <a:fillRect/>
          </a:stretch>
        </p:blipFill>
        <p:spPr>
          <a:xfrm>
            <a:off x="643467" y="1370669"/>
            <a:ext cx="10905066" cy="4116662"/>
          </a:xfrm>
          <a:prstGeom prst="rect">
            <a:avLst/>
          </a:prstGeom>
        </p:spPr>
      </p:pic>
      <p:sp>
        <p:nvSpPr>
          <p:cNvPr id="2" name="TextBox 1">
            <a:extLst>
              <a:ext uri="{FF2B5EF4-FFF2-40B4-BE49-F238E27FC236}">
                <a16:creationId xmlns:a16="http://schemas.microsoft.com/office/drawing/2014/main" id="{1DFE790C-7118-440C-9F93-6EA4FDC0A098}"/>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29900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B07E7B-CD75-473B-B030-BAC601AEE17A}"/>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Chart, pie chart&#10;&#10;Description automatically generated">
            <a:extLst>
              <a:ext uri="{FF2B5EF4-FFF2-40B4-BE49-F238E27FC236}">
                <a16:creationId xmlns:a16="http://schemas.microsoft.com/office/drawing/2014/main" id="{E5DB4FC7-2D06-48B0-ADC3-7B8384288D7C}"/>
              </a:ext>
            </a:extLst>
          </p:cNvPr>
          <p:cNvPicPr>
            <a:picLocks noChangeAspect="1"/>
          </p:cNvPicPr>
          <p:nvPr/>
        </p:nvPicPr>
        <p:blipFill>
          <a:blip r:embed="rId2"/>
          <a:stretch>
            <a:fillRect/>
          </a:stretch>
        </p:blipFill>
        <p:spPr>
          <a:xfrm>
            <a:off x="70688" y="579965"/>
            <a:ext cx="11666199" cy="5522250"/>
          </a:xfrm>
          <a:prstGeom prst="rect">
            <a:avLst/>
          </a:prstGeom>
        </p:spPr>
      </p:pic>
    </p:spTree>
    <p:extLst>
      <p:ext uri="{BB962C8B-B14F-4D97-AF65-F5344CB8AC3E}">
        <p14:creationId xmlns:p14="http://schemas.microsoft.com/office/powerpoint/2010/main" val="93350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Pie chart&#10;&#10;Description automatically generated">
            <a:extLst>
              <a:ext uri="{FF2B5EF4-FFF2-40B4-BE49-F238E27FC236}">
                <a16:creationId xmlns:a16="http://schemas.microsoft.com/office/drawing/2014/main" id="{F06738EF-7024-4FE3-8CB8-4BB95C54C3EA}"/>
              </a:ext>
            </a:extLst>
          </p:cNvPr>
          <p:cNvPicPr>
            <a:picLocks noChangeAspect="1"/>
          </p:cNvPicPr>
          <p:nvPr/>
        </p:nvPicPr>
        <p:blipFill>
          <a:blip r:embed="rId2"/>
          <a:stretch>
            <a:fillRect/>
          </a:stretch>
        </p:blipFill>
        <p:spPr>
          <a:xfrm>
            <a:off x="627063" y="363538"/>
            <a:ext cx="10937875" cy="4894263"/>
          </a:xfrm>
          <a:prstGeom prst="rect">
            <a:avLst/>
          </a:prstGeom>
        </p:spPr>
      </p:pic>
      <p:sp>
        <p:nvSpPr>
          <p:cNvPr id="2" name="TextBox 1">
            <a:extLst>
              <a:ext uri="{FF2B5EF4-FFF2-40B4-BE49-F238E27FC236}">
                <a16:creationId xmlns:a16="http://schemas.microsoft.com/office/drawing/2014/main" id="{A296703F-10A4-4218-9EFF-D24A532059AA}"/>
              </a:ext>
            </a:extLst>
          </p:cNvPr>
          <p:cNvSpPr txBox="1"/>
          <p:nvPr/>
        </p:nvSpPr>
        <p:spPr>
          <a:xfrm>
            <a:off x="627063" y="5340350"/>
            <a:ext cx="10937875" cy="1155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l">
              <a:spcAft>
                <a:spcPts val="600"/>
              </a:spcAft>
            </a:pPr>
            <a:r>
              <a:rPr lang="en-US" sz="2800"/>
              <a:t>Click to add text</a:t>
            </a:r>
          </a:p>
        </p:txBody>
      </p:sp>
    </p:spTree>
    <p:extLst>
      <p:ext uri="{BB962C8B-B14F-4D97-AF65-F5344CB8AC3E}">
        <p14:creationId xmlns:p14="http://schemas.microsoft.com/office/powerpoint/2010/main" val="227159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0731F-EF02-47FB-BFA7-48EAFBA383B7}"/>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Pie chart&#10;&#10;Description automatically generated">
            <a:extLst>
              <a:ext uri="{FF2B5EF4-FFF2-40B4-BE49-F238E27FC236}">
                <a16:creationId xmlns:a16="http://schemas.microsoft.com/office/drawing/2014/main" id="{DF203783-75A2-4787-BFEF-9AD6C562AFE6}"/>
              </a:ext>
            </a:extLst>
          </p:cNvPr>
          <p:cNvPicPr>
            <a:picLocks noChangeAspect="1"/>
          </p:cNvPicPr>
          <p:nvPr/>
        </p:nvPicPr>
        <p:blipFill>
          <a:blip r:embed="rId2"/>
          <a:stretch>
            <a:fillRect/>
          </a:stretch>
        </p:blipFill>
        <p:spPr>
          <a:xfrm>
            <a:off x="211932" y="367901"/>
            <a:ext cx="11399042" cy="5943603"/>
          </a:xfrm>
          <a:prstGeom prst="rect">
            <a:avLst/>
          </a:prstGeom>
        </p:spPr>
      </p:pic>
    </p:spTree>
    <p:extLst>
      <p:ext uri="{BB962C8B-B14F-4D97-AF65-F5344CB8AC3E}">
        <p14:creationId xmlns:p14="http://schemas.microsoft.com/office/powerpoint/2010/main" val="174055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319350" y="355675"/>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 Local recommendations</a:t>
            </a:r>
            <a:endParaRPr/>
          </a:p>
        </p:txBody>
      </p:sp>
      <p:sp>
        <p:nvSpPr>
          <p:cNvPr id="122" name="Google Shape;122;p17"/>
          <p:cNvSpPr txBox="1">
            <a:spLocks noGrp="1"/>
          </p:cNvSpPr>
          <p:nvPr>
            <p:ph type="body" idx="1"/>
          </p:nvPr>
        </p:nvSpPr>
        <p:spPr>
          <a:xfrm>
            <a:off x="319350" y="1542625"/>
            <a:ext cx="5680200" cy="4956900"/>
          </a:xfrm>
          <a:prstGeom prst="rect">
            <a:avLst/>
          </a:prstGeom>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sz="2200"/>
              <a:t>The research generated 31 local and 8 national recommendations, all are available to view in the executive summary and full reports. </a:t>
            </a:r>
            <a:endParaRPr sz="2200"/>
          </a:p>
          <a:p>
            <a:pPr marL="0" lvl="0" indent="0" algn="l" rtl="0">
              <a:spcBef>
                <a:spcPts val="1000"/>
              </a:spcBef>
              <a:spcAft>
                <a:spcPts val="0"/>
              </a:spcAft>
              <a:buNone/>
            </a:pPr>
            <a:r>
              <a:rPr lang="en-GB" sz="2200" b="1"/>
              <a:t>Key recommendations</a:t>
            </a:r>
            <a:endParaRPr sz="2200" b="1"/>
          </a:p>
          <a:p>
            <a:pPr marL="457200" lvl="0" indent="-368300" algn="l" rtl="0">
              <a:spcBef>
                <a:spcPts val="1000"/>
              </a:spcBef>
              <a:spcAft>
                <a:spcPts val="0"/>
              </a:spcAft>
              <a:buSzPts val="2200"/>
              <a:buChar char="•"/>
            </a:pPr>
            <a:r>
              <a:rPr lang="en-GB" sz="2200"/>
              <a:t>Develop loc</a:t>
            </a:r>
            <a:r>
              <a:rPr lang="en-GB" sz="2300"/>
              <a:t>al</a:t>
            </a:r>
            <a:r>
              <a:rPr lang="en-GB" sz="2200"/>
              <a:t> understanding of barriers to mainstream schooling</a:t>
            </a:r>
            <a:endParaRPr sz="2200"/>
          </a:p>
          <a:p>
            <a:pPr marL="457200" lvl="0" indent="-368300" algn="l" rtl="0">
              <a:spcBef>
                <a:spcPts val="0"/>
              </a:spcBef>
              <a:spcAft>
                <a:spcPts val="0"/>
              </a:spcAft>
              <a:buSzPts val="2200"/>
              <a:buChar char="•"/>
            </a:pPr>
            <a:r>
              <a:rPr lang="en-GB" sz="2200"/>
              <a:t>Increase vocational pathways, extend primary provision model to secondary </a:t>
            </a:r>
            <a:endParaRPr sz="2200"/>
          </a:p>
          <a:p>
            <a:pPr marL="457200" lvl="0" indent="-368300" algn="l" rtl="0">
              <a:spcBef>
                <a:spcPts val="0"/>
              </a:spcBef>
              <a:spcAft>
                <a:spcPts val="0"/>
              </a:spcAft>
              <a:buSzPts val="2200"/>
              <a:buChar char="•"/>
            </a:pPr>
            <a:r>
              <a:rPr lang="en-GB" sz="2200"/>
              <a:t>Training on inclusive and exclusive practices</a:t>
            </a:r>
            <a:endParaRPr sz="2200"/>
          </a:p>
          <a:p>
            <a:pPr marL="457200" lvl="0" indent="-368300" algn="l" rtl="0">
              <a:spcBef>
                <a:spcPts val="0"/>
              </a:spcBef>
              <a:spcAft>
                <a:spcPts val="0"/>
              </a:spcAft>
              <a:buSzPts val="2200"/>
              <a:buChar char="•"/>
            </a:pPr>
            <a:r>
              <a:rPr lang="en-GB" sz="2200"/>
              <a:t>Further training in education on SEMH, ASD, SpLD and MLD including legal duties (Equality Act, 2010)</a:t>
            </a:r>
            <a:endParaRPr sz="2200"/>
          </a:p>
          <a:p>
            <a:pPr marL="457200" lvl="0" indent="-368300" algn="l" rtl="0">
              <a:spcBef>
                <a:spcPts val="0"/>
              </a:spcBef>
              <a:spcAft>
                <a:spcPts val="0"/>
              </a:spcAft>
              <a:buSzPts val="2200"/>
              <a:buChar char="•"/>
            </a:pPr>
            <a:r>
              <a:rPr lang="en-GB" sz="2200"/>
              <a:t>Review health service pathways and effectiveness of 2 year progress check</a:t>
            </a:r>
            <a:endParaRPr sz="2200"/>
          </a:p>
          <a:p>
            <a:pPr marL="0" lvl="0" indent="0" algn="l" rtl="0">
              <a:spcBef>
                <a:spcPts val="1000"/>
              </a:spcBef>
              <a:spcAft>
                <a:spcPts val="0"/>
              </a:spcAft>
              <a:buNone/>
            </a:pPr>
            <a:endParaRPr/>
          </a:p>
        </p:txBody>
      </p:sp>
      <p:sp>
        <p:nvSpPr>
          <p:cNvPr id="123" name="Google Shape;123;p17"/>
          <p:cNvSpPr txBox="1">
            <a:spLocks noGrp="1"/>
          </p:cNvSpPr>
          <p:nvPr>
            <p:ph type="body" idx="1"/>
          </p:nvPr>
        </p:nvSpPr>
        <p:spPr>
          <a:xfrm>
            <a:off x="6169375" y="1542625"/>
            <a:ext cx="5680200" cy="49569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GB" sz="2200"/>
              <a:t>Adopt managed move model and monitor impact</a:t>
            </a:r>
            <a:endParaRPr sz="2200"/>
          </a:p>
          <a:p>
            <a:pPr marL="457200" lvl="0" indent="-368300" algn="l" rtl="0">
              <a:spcBef>
                <a:spcPts val="0"/>
              </a:spcBef>
              <a:spcAft>
                <a:spcPts val="0"/>
              </a:spcAft>
              <a:buSzPts val="2200"/>
              <a:buChar char="•"/>
            </a:pPr>
            <a:r>
              <a:rPr lang="en-GB" sz="2200"/>
              <a:t>Health services assessments for children on the edge of or with exclusions</a:t>
            </a:r>
            <a:endParaRPr sz="2200"/>
          </a:p>
          <a:p>
            <a:pPr marL="457200" lvl="0" indent="-368300" algn="l" rtl="0">
              <a:spcBef>
                <a:spcPts val="0"/>
              </a:spcBef>
              <a:spcAft>
                <a:spcPts val="0"/>
              </a:spcAft>
              <a:buSzPts val="2200"/>
              <a:buChar char="•"/>
            </a:pPr>
            <a:r>
              <a:rPr lang="en-GB" sz="2200"/>
              <a:t>Expand alternative provision to allow for longer placements where appropriate</a:t>
            </a:r>
            <a:br>
              <a:rPr lang="en-GB" sz="2200"/>
            </a:br>
            <a:endParaRPr sz="2200"/>
          </a:p>
          <a:p>
            <a:pPr marL="0" lvl="0" indent="0" algn="l" rtl="0">
              <a:spcBef>
                <a:spcPts val="1000"/>
              </a:spcBef>
              <a:spcAft>
                <a:spcPts val="0"/>
              </a:spcAft>
              <a:buNone/>
            </a:pPr>
            <a:r>
              <a:rPr lang="en-GB" sz="2200" b="1"/>
              <a:t>Key recommendations from children</a:t>
            </a:r>
            <a:endParaRPr sz="2200" b="1"/>
          </a:p>
          <a:p>
            <a:pPr marL="457200" lvl="0" indent="-368300" algn="l" rtl="0">
              <a:spcBef>
                <a:spcPts val="1000"/>
              </a:spcBef>
              <a:spcAft>
                <a:spcPts val="0"/>
              </a:spcAft>
              <a:buSzPts val="2200"/>
              <a:buChar char="•"/>
            </a:pPr>
            <a:r>
              <a:rPr lang="en-GB" sz="2200"/>
              <a:t>‘Remove isolation booths from school as they do not work and they do not improve behaviour but make it worse’.</a:t>
            </a:r>
            <a:endParaRPr sz="2200"/>
          </a:p>
          <a:p>
            <a:pPr marL="457200" lvl="0" indent="-368300" algn="l" rtl="0">
              <a:spcBef>
                <a:spcPts val="0"/>
              </a:spcBef>
              <a:spcAft>
                <a:spcPts val="0"/>
              </a:spcAft>
              <a:buSzPts val="2200"/>
              <a:buChar char="•"/>
            </a:pPr>
            <a:r>
              <a:rPr lang="en-GB" sz="2200"/>
              <a:t>‘We need smaller classes in school, 30 in a class is too noisy’. </a:t>
            </a:r>
            <a:endParaRPr sz="22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GB"/>
              <a:t>National policy to prevent exclusion practices and improve mental health, wellbeing and outcomes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24" name="Google Shape;124;p17"/>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National recommendations</a:t>
            </a:r>
            <a:endParaRPr/>
          </a:p>
        </p:txBody>
      </p:sp>
      <p:sp>
        <p:nvSpPr>
          <p:cNvPr id="130" name="Google Shape;130;p18"/>
          <p:cNvSpPr txBox="1">
            <a:spLocks noGrp="1"/>
          </p:cNvSpPr>
          <p:nvPr>
            <p:ph type="body" idx="1"/>
          </p:nvPr>
        </p:nvSpPr>
        <p:spPr>
          <a:xfrm>
            <a:off x="769050" y="1539125"/>
            <a:ext cx="10515600" cy="4843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GB" dirty="0"/>
              <a:t>Department of Education (DfE) to take steps to address the use of isolation booths through review of behaviour guidance</a:t>
            </a:r>
            <a:endParaRPr/>
          </a:p>
          <a:p>
            <a:pPr marL="457200" lvl="0" indent="-342900" algn="l" rtl="0">
              <a:spcBef>
                <a:spcPts val="0"/>
              </a:spcBef>
              <a:spcAft>
                <a:spcPts val="0"/>
              </a:spcAft>
              <a:buSzPts val="1800"/>
              <a:buChar char="★"/>
            </a:pPr>
            <a:r>
              <a:rPr lang="en-GB" dirty="0"/>
              <a:t>DfE to review exclusions guidance to change terminology to oblige schools to address underlying causes of disruptive behaviour</a:t>
            </a:r>
            <a:endParaRPr/>
          </a:p>
          <a:p>
            <a:pPr marL="457200" lvl="0" indent="-342900" algn="l" rtl="0">
              <a:spcBef>
                <a:spcPts val="0"/>
              </a:spcBef>
              <a:spcAft>
                <a:spcPts val="0"/>
              </a:spcAft>
              <a:buSzPts val="1800"/>
              <a:buChar char="★"/>
            </a:pPr>
            <a:r>
              <a:rPr lang="en-GB" dirty="0"/>
              <a:t>DfE to delegate more powers to LAs to enable them to hold schools to account for decision to exclude</a:t>
            </a:r>
            <a:endParaRPr/>
          </a:p>
          <a:p>
            <a:pPr marL="457200" lvl="0" indent="-342900" algn="l" rtl="0">
              <a:spcBef>
                <a:spcPts val="0"/>
              </a:spcBef>
              <a:spcAft>
                <a:spcPts val="0"/>
              </a:spcAft>
              <a:buSzPts val="1800"/>
              <a:buChar char="★"/>
            </a:pPr>
            <a:r>
              <a:rPr lang="en-GB" dirty="0"/>
              <a:t>Review of category ‘other’ as a reason for school exclusion</a:t>
            </a:r>
            <a:endParaRPr/>
          </a:p>
          <a:p>
            <a:pPr marL="457200" lvl="0" indent="-342900" algn="l" rtl="0">
              <a:spcBef>
                <a:spcPts val="0"/>
              </a:spcBef>
              <a:spcAft>
                <a:spcPts val="0"/>
              </a:spcAft>
              <a:buSzPts val="1800"/>
              <a:buChar char="★"/>
            </a:pPr>
            <a:r>
              <a:rPr lang="en-GB" dirty="0"/>
              <a:t>To create a national system of recording managed moves</a:t>
            </a:r>
            <a:endParaRPr/>
          </a:p>
          <a:p>
            <a:pPr marL="457200" lvl="0" indent="-342900" algn="l" rtl="0">
              <a:spcBef>
                <a:spcPts val="0"/>
              </a:spcBef>
              <a:spcAft>
                <a:spcPts val="0"/>
              </a:spcAft>
              <a:buSzPts val="1800"/>
              <a:buChar char="★"/>
            </a:pPr>
            <a:r>
              <a:rPr lang="en-GB" dirty="0"/>
              <a:t>To rename PRUs and Alternative Provision as ‘schools’</a:t>
            </a:r>
            <a:endParaRPr/>
          </a:p>
          <a:p>
            <a:pPr>
              <a:spcBef>
                <a:spcPts val="0"/>
              </a:spcBef>
              <a:buChar char="★"/>
            </a:pPr>
            <a:r>
              <a:rPr lang="en-GB" dirty="0"/>
              <a:t>National guidance needed on category of Moderate Learning Difficulties and whether this should be re-categorised ‘learning disability’ with health assessments</a:t>
            </a:r>
            <a:endParaRPr dirty="0"/>
          </a:p>
        </p:txBody>
      </p:sp>
      <p:sp>
        <p:nvSpPr>
          <p:cNvPr id="131" name="Google Shape;131;p18"/>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564650" y="355700"/>
            <a:ext cx="4878300" cy="1696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The Managed Move Model</a:t>
            </a:r>
            <a:endParaRPr/>
          </a:p>
        </p:txBody>
      </p:sp>
      <p:sp>
        <p:nvSpPr>
          <p:cNvPr id="114" name="Google Shape;114;p16"/>
          <p:cNvSpPr txBox="1">
            <a:spLocks noGrp="1"/>
          </p:cNvSpPr>
          <p:nvPr>
            <p:ph type="body" idx="1"/>
          </p:nvPr>
        </p:nvSpPr>
        <p:spPr>
          <a:xfrm>
            <a:off x="564650" y="2424350"/>
            <a:ext cx="4878300" cy="37524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GB" sz="1400" b="1"/>
              <a:t>Reference </a:t>
            </a:r>
            <a:endParaRPr sz="1400" b="1"/>
          </a:p>
          <a:p>
            <a:pPr marL="0" lvl="0" indent="0" algn="l" rtl="0">
              <a:spcBef>
                <a:spcPts val="1000"/>
              </a:spcBef>
              <a:spcAft>
                <a:spcPts val="0"/>
              </a:spcAft>
              <a:buNone/>
            </a:pPr>
            <a:r>
              <a:rPr lang="en-GB" sz="1400"/>
              <a:t>Martin-Denham, S. (2020) </a:t>
            </a:r>
            <a:r>
              <a:rPr lang="en-GB" sz="1400" i="1"/>
              <a:t>‘The enablers and barriers to successful managed moves: The voice of children, caregivers and professionals.’ </a:t>
            </a:r>
            <a:r>
              <a:rPr lang="en-GB" sz="1400"/>
              <a:t>Sunderland: University of Sunderland. </a:t>
            </a:r>
            <a:endParaRPr/>
          </a:p>
        </p:txBody>
      </p:sp>
      <p:pic>
        <p:nvPicPr>
          <p:cNvPr id="115" name="Google Shape;115;p16"/>
          <p:cNvPicPr preferRelativeResize="0"/>
          <p:nvPr/>
        </p:nvPicPr>
        <p:blipFill rotWithShape="1">
          <a:blip r:embed="rId3">
            <a:alphaModFix/>
          </a:blip>
          <a:srcRect b="2884"/>
          <a:stretch/>
        </p:blipFill>
        <p:spPr>
          <a:xfrm>
            <a:off x="5931900" y="228600"/>
            <a:ext cx="6260101" cy="6659901"/>
          </a:xfrm>
          <a:prstGeom prst="rect">
            <a:avLst/>
          </a:prstGeom>
          <a:noFill/>
          <a:ln>
            <a:noFill/>
          </a:ln>
        </p:spPr>
      </p:pic>
      <p:sp>
        <p:nvSpPr>
          <p:cNvPr id="116" name="Google Shape;116;p16"/>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85800" y="517525"/>
            <a:ext cx="109629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What we did/the process: Exclusion Research in Sunderland</a:t>
            </a:r>
            <a:endParaRPr/>
          </a:p>
        </p:txBody>
      </p:sp>
      <p:graphicFrame>
        <p:nvGraphicFramePr>
          <p:cNvPr id="95" name="Google Shape;95;p14"/>
          <p:cNvGraphicFramePr/>
          <p:nvPr/>
        </p:nvGraphicFramePr>
        <p:xfrm>
          <a:off x="838200" y="1983275"/>
          <a:ext cx="4853425" cy="4077250"/>
        </p:xfrm>
        <a:graphic>
          <a:graphicData uri="http://schemas.openxmlformats.org/drawingml/2006/table">
            <a:tbl>
              <a:tblPr>
                <a:noFill/>
                <a:tableStyleId>{1ACD41A2-7862-46CB-B207-9AD58E128C87}</a:tableStyleId>
              </a:tblPr>
              <a:tblGrid>
                <a:gridCol w="1062425">
                  <a:extLst>
                    <a:ext uri="{9D8B030D-6E8A-4147-A177-3AD203B41FA5}">
                      <a16:colId xmlns:a16="http://schemas.microsoft.com/office/drawing/2014/main" val="20000"/>
                    </a:ext>
                  </a:extLst>
                </a:gridCol>
                <a:gridCol w="883175">
                  <a:extLst>
                    <a:ext uri="{9D8B030D-6E8A-4147-A177-3AD203B41FA5}">
                      <a16:colId xmlns:a16="http://schemas.microsoft.com/office/drawing/2014/main" val="20001"/>
                    </a:ext>
                  </a:extLst>
                </a:gridCol>
                <a:gridCol w="2062375">
                  <a:extLst>
                    <a:ext uri="{9D8B030D-6E8A-4147-A177-3AD203B41FA5}">
                      <a16:colId xmlns:a16="http://schemas.microsoft.com/office/drawing/2014/main" val="20002"/>
                    </a:ext>
                  </a:extLst>
                </a:gridCol>
                <a:gridCol w="845450">
                  <a:extLst>
                    <a:ext uri="{9D8B030D-6E8A-4147-A177-3AD203B41FA5}">
                      <a16:colId xmlns:a16="http://schemas.microsoft.com/office/drawing/2014/main" val="20003"/>
                    </a:ext>
                  </a:extLst>
                </a:gridCol>
              </a:tblGrid>
              <a:tr h="407725">
                <a:tc gridSpan="4">
                  <a:txBody>
                    <a:bodyPr/>
                    <a:lstStyle/>
                    <a:p>
                      <a:pPr marL="0" lvl="0" indent="0" algn="l" rtl="0">
                        <a:lnSpc>
                          <a:spcPct val="150000"/>
                        </a:lnSpc>
                        <a:spcBef>
                          <a:spcPts val="0"/>
                        </a:spcBef>
                        <a:spcAft>
                          <a:spcPts val="1000"/>
                        </a:spcAft>
                        <a:buNone/>
                      </a:pPr>
                      <a:r>
                        <a:rPr lang="en-GB" sz="1600" b="1">
                          <a:solidFill>
                            <a:schemeClr val="dk1"/>
                          </a:solidFill>
                          <a:latin typeface="Calibri"/>
                          <a:ea typeface="Calibri"/>
                          <a:cs typeface="Calibri"/>
                          <a:sym typeface="Calibri"/>
                        </a:rPr>
                        <a:t>Participant Sample: </a:t>
                      </a:r>
                      <a:endParaRPr b="1">
                        <a:latin typeface="Calibri"/>
                        <a:ea typeface="Calibri"/>
                        <a:cs typeface="Calibri"/>
                        <a:sym typeface="Calibri"/>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7725">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Group</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Number</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Group</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Number</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07725">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Children</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55</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Professionals</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78</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7725">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KS1</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20</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Nursery headteachers</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4</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407725">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KS2/3</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15</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Primary headteachers</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28</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407725">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KS4</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20</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Secondary headteachers</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9</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07725">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Caregivers</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b="1">
                          <a:latin typeface="Calibri"/>
                          <a:ea typeface="Calibri"/>
                          <a:cs typeface="Calibri"/>
                          <a:sym typeface="Calibri"/>
                        </a:rPr>
                        <a:t>41</a:t>
                      </a:r>
                      <a:endParaRPr b="1">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Specialist headteachers</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4</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407725">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KS1</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4</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ARP/AP headteachers</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10</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407725">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KS2-3</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16</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SENCO</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14</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407725">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KS4</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21</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Health and Support</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GB">
                          <a:latin typeface="Calibri"/>
                          <a:ea typeface="Calibri"/>
                          <a:cs typeface="Calibri"/>
                          <a:sym typeface="Calibri"/>
                        </a:rPr>
                        <a:t>9</a:t>
                      </a:r>
                      <a:endParaRPr>
                        <a:latin typeface="Calibri"/>
                        <a:ea typeface="Calibri"/>
                        <a:cs typeface="Calibri"/>
                        <a:sym typeface="Calibri"/>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bl>
          </a:graphicData>
        </a:graphic>
      </p:graphicFrame>
      <p:sp>
        <p:nvSpPr>
          <p:cNvPr id="96" name="Google Shape;96;p14"/>
          <p:cNvSpPr txBox="1"/>
          <p:nvPr/>
        </p:nvSpPr>
        <p:spPr>
          <a:xfrm>
            <a:off x="6283550" y="2396050"/>
            <a:ext cx="5070300" cy="3790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In total there were 174 participants interviewed for this piece of research (the aim was 118). This included 55 children, 41 of their caregivers, 69 education professionals including head teachers from nursery to secondary age phase and 14 Special Educational Needs Co-ordinators (SENCOs) and class teachers. The sample also included nine health and support professionals.</a:t>
            </a:r>
            <a:endParaRPr sz="1600">
              <a:solidFill>
                <a:schemeClr val="dk1"/>
              </a:solidFill>
              <a:latin typeface="Calibri"/>
              <a:ea typeface="Calibri"/>
              <a:cs typeface="Calibri"/>
              <a:sym typeface="Calibri"/>
            </a:endParaRPr>
          </a:p>
          <a:p>
            <a:pPr marL="0" lvl="0" indent="0" algn="l" rtl="0">
              <a:lnSpc>
                <a:spcPct val="150000"/>
              </a:lnSpc>
              <a:spcBef>
                <a:spcPts val="1000"/>
              </a:spcBef>
              <a:spcAft>
                <a:spcPts val="1000"/>
              </a:spcAft>
              <a:buClr>
                <a:schemeClr val="dk1"/>
              </a:buClr>
              <a:buSzPts val="1100"/>
              <a:buFont typeface="Arial"/>
              <a:buNone/>
            </a:pPr>
            <a:r>
              <a:rPr lang="en-GB" sz="1600">
                <a:solidFill>
                  <a:schemeClr val="dk1"/>
                </a:solidFill>
                <a:latin typeface="Calibri"/>
                <a:ea typeface="Calibri"/>
                <a:cs typeface="Calibri"/>
                <a:sym typeface="Calibri"/>
              </a:rPr>
              <a:t>In addition, there were three advisory groups that consisted of 12 children, five professionals from health/support services and five education professionals.</a:t>
            </a:r>
            <a:endParaRPr sz="1600" b="0" i="0" u="none" strike="noStrike" cap="none">
              <a:solidFill>
                <a:srgbClr val="000000"/>
              </a:solidFill>
              <a:latin typeface="Calibri"/>
              <a:ea typeface="Calibri"/>
              <a:cs typeface="Calibri"/>
              <a:sym typeface="Calibri"/>
            </a:endParaRPr>
          </a:p>
        </p:txBody>
      </p:sp>
      <p:sp>
        <p:nvSpPr>
          <p:cNvPr id="97" name="Google Shape;97;p14"/>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8B2D4-95AE-4E4F-88BD-0C14ADB5D48E}"/>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4" name="Picture 4" descr="Table&#10;&#10;Description automatically generated">
            <a:extLst>
              <a:ext uri="{FF2B5EF4-FFF2-40B4-BE49-F238E27FC236}">
                <a16:creationId xmlns:a16="http://schemas.microsoft.com/office/drawing/2014/main" id="{3F2059AE-2282-4E28-A457-54FBCABB2AB3}"/>
              </a:ext>
            </a:extLst>
          </p:cNvPr>
          <p:cNvPicPr>
            <a:picLocks noChangeAspect="1"/>
          </p:cNvPicPr>
          <p:nvPr/>
        </p:nvPicPr>
        <p:blipFill>
          <a:blip r:embed="rId2"/>
          <a:stretch>
            <a:fillRect/>
          </a:stretch>
        </p:blipFill>
        <p:spPr>
          <a:xfrm>
            <a:off x="770627" y="661662"/>
            <a:ext cx="10564482" cy="5491544"/>
          </a:xfrm>
          <a:prstGeom prst="rect">
            <a:avLst/>
          </a:prstGeom>
        </p:spPr>
      </p:pic>
    </p:spTree>
    <p:extLst>
      <p:ext uri="{BB962C8B-B14F-4D97-AF65-F5344CB8AC3E}">
        <p14:creationId xmlns:p14="http://schemas.microsoft.com/office/powerpoint/2010/main" val="312777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268350" y="5713050"/>
            <a:ext cx="11016300" cy="94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lang="en-GB" sz="1900" u="sng" dirty="0">
              <a:solidFill>
                <a:schemeClr val="hlink"/>
              </a:solidFill>
              <a:latin typeface="Calibri"/>
              <a:ea typeface="Calibri"/>
              <a:cs typeface="Calibri"/>
            </a:endParaRPr>
          </a:p>
          <a:p>
            <a:pPr marL="0" lvl="0" indent="0" algn="l" rtl="0">
              <a:lnSpc>
                <a:spcPct val="90000"/>
              </a:lnSpc>
              <a:spcBef>
                <a:spcPts val="1000"/>
              </a:spcBef>
              <a:spcAft>
                <a:spcPts val="0"/>
              </a:spcAft>
              <a:buNone/>
            </a:pPr>
            <a:r>
              <a:rPr lang="en-GB" sz="1900" dirty="0">
                <a:solidFill>
                  <a:schemeClr val="dk1"/>
                </a:solidFill>
                <a:latin typeface="Calibri"/>
                <a:ea typeface="Calibri"/>
                <a:cs typeface="Calibri"/>
                <a:sym typeface="Calibri"/>
              </a:rPr>
              <a:t>Link to SURE catalogue: </a:t>
            </a:r>
            <a:r>
              <a:rPr lang="en-GB" sz="1900" u="sng" dirty="0">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https://sure.sunderland.ac.uk/</a:t>
            </a:r>
            <a:endParaRPr sz="2300" dirty="0">
              <a:solidFill>
                <a:schemeClr val="hlink"/>
              </a:solidFill>
              <a:latin typeface="Calibri"/>
              <a:ea typeface="Calibri"/>
              <a:cs typeface="Calibri"/>
              <a:sym typeface="Calibri"/>
            </a:endParaRPr>
          </a:p>
        </p:txBody>
      </p:sp>
      <p:pic>
        <p:nvPicPr>
          <p:cNvPr id="103" name="Google Shape;103;p15"/>
          <p:cNvPicPr preferRelativeResize="0"/>
          <p:nvPr/>
        </p:nvPicPr>
        <p:blipFill rotWithShape="1">
          <a:blip r:embed="rId4">
            <a:alphaModFix/>
          </a:blip>
          <a:srcRect r="4942" b="22275"/>
          <a:stretch/>
        </p:blipFill>
        <p:spPr>
          <a:xfrm>
            <a:off x="268350" y="533400"/>
            <a:ext cx="3301651" cy="2462100"/>
          </a:xfrm>
          <a:prstGeom prst="rect">
            <a:avLst/>
          </a:prstGeom>
          <a:noFill/>
          <a:ln>
            <a:noFill/>
          </a:ln>
        </p:spPr>
      </p:pic>
      <p:pic>
        <p:nvPicPr>
          <p:cNvPr id="104" name="Google Shape;104;p15"/>
          <p:cNvPicPr preferRelativeResize="0"/>
          <p:nvPr/>
        </p:nvPicPr>
        <p:blipFill rotWithShape="1">
          <a:blip r:embed="rId5">
            <a:alphaModFix/>
          </a:blip>
          <a:srcRect l="1514" r="9903" b="20299"/>
          <a:stretch/>
        </p:blipFill>
        <p:spPr>
          <a:xfrm>
            <a:off x="3982163" y="533400"/>
            <a:ext cx="3470358" cy="2462100"/>
          </a:xfrm>
          <a:prstGeom prst="rect">
            <a:avLst/>
          </a:prstGeom>
          <a:noFill/>
          <a:ln>
            <a:noFill/>
          </a:ln>
        </p:spPr>
      </p:pic>
      <p:pic>
        <p:nvPicPr>
          <p:cNvPr id="105" name="Google Shape;105;p15"/>
          <p:cNvPicPr preferRelativeResize="0"/>
          <p:nvPr/>
        </p:nvPicPr>
        <p:blipFill rotWithShape="1">
          <a:blip r:embed="rId6">
            <a:alphaModFix/>
          </a:blip>
          <a:srcRect b="25744"/>
          <a:stretch/>
        </p:blipFill>
        <p:spPr>
          <a:xfrm>
            <a:off x="7864700" y="533400"/>
            <a:ext cx="3931274" cy="2462100"/>
          </a:xfrm>
          <a:prstGeom prst="rect">
            <a:avLst/>
          </a:prstGeom>
          <a:noFill/>
          <a:ln>
            <a:noFill/>
          </a:ln>
        </p:spPr>
      </p:pic>
      <p:pic>
        <p:nvPicPr>
          <p:cNvPr id="106" name="Google Shape;106;p15"/>
          <p:cNvPicPr preferRelativeResize="0"/>
          <p:nvPr/>
        </p:nvPicPr>
        <p:blipFill>
          <a:blip r:embed="rId7">
            <a:alphaModFix/>
          </a:blip>
          <a:stretch>
            <a:fillRect/>
          </a:stretch>
        </p:blipFill>
        <p:spPr>
          <a:xfrm>
            <a:off x="2227945" y="3147900"/>
            <a:ext cx="3430899" cy="2578250"/>
          </a:xfrm>
          <a:prstGeom prst="rect">
            <a:avLst/>
          </a:prstGeom>
          <a:noFill/>
          <a:ln>
            <a:noFill/>
          </a:ln>
        </p:spPr>
      </p:pic>
      <p:pic>
        <p:nvPicPr>
          <p:cNvPr id="107" name="Google Shape;107;p15"/>
          <p:cNvPicPr preferRelativeResize="0"/>
          <p:nvPr/>
        </p:nvPicPr>
        <p:blipFill>
          <a:blip r:embed="rId8">
            <a:alphaModFix/>
          </a:blip>
          <a:stretch>
            <a:fillRect/>
          </a:stretch>
        </p:blipFill>
        <p:spPr>
          <a:xfrm>
            <a:off x="6274820" y="3147900"/>
            <a:ext cx="3976721" cy="2578250"/>
          </a:xfrm>
          <a:prstGeom prst="rect">
            <a:avLst/>
          </a:prstGeom>
          <a:noFill/>
          <a:ln>
            <a:noFill/>
          </a:ln>
        </p:spPr>
      </p:pic>
      <p:sp>
        <p:nvSpPr>
          <p:cNvPr id="108" name="Google Shape;108;p15"/>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 letter&#10;&#10;Description automatically generated">
            <a:extLst>
              <a:ext uri="{FF2B5EF4-FFF2-40B4-BE49-F238E27FC236}">
                <a16:creationId xmlns:a16="http://schemas.microsoft.com/office/drawing/2014/main" id="{D3EDE456-C2FE-447E-8B28-E52C18EF047B}"/>
              </a:ext>
            </a:extLst>
          </p:cNvPr>
          <p:cNvPicPr>
            <a:picLocks noChangeAspect="1"/>
          </p:cNvPicPr>
          <p:nvPr/>
        </p:nvPicPr>
        <p:blipFill>
          <a:blip r:embed="rId2"/>
          <a:stretch>
            <a:fillRect/>
          </a:stretch>
        </p:blipFill>
        <p:spPr>
          <a:xfrm>
            <a:off x="961375" y="643467"/>
            <a:ext cx="10269249" cy="5571066"/>
          </a:xfrm>
          <a:prstGeom prst="rect">
            <a:avLst/>
          </a:prstGeom>
        </p:spPr>
      </p:pic>
      <p:sp>
        <p:nvSpPr>
          <p:cNvPr id="2" name="TextBox 1">
            <a:extLst>
              <a:ext uri="{FF2B5EF4-FFF2-40B4-BE49-F238E27FC236}">
                <a16:creationId xmlns:a16="http://schemas.microsoft.com/office/drawing/2014/main" id="{74A8EBA7-74DF-4E6E-A10B-5338F256AA9B}"/>
              </a:ext>
            </a:extLst>
          </p:cNvPr>
          <p:cNvSpPr txBox="1"/>
          <p:nvPr/>
        </p:nvSpPr>
        <p:spPr>
          <a:xfrm>
            <a:off x="4724400" y="3200400"/>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3" name="TextBox 2">
            <a:extLst>
              <a:ext uri="{FF2B5EF4-FFF2-40B4-BE49-F238E27FC236}">
                <a16:creationId xmlns:a16="http://schemas.microsoft.com/office/drawing/2014/main" id="{8F542867-EC21-417B-8A32-8081FA9A8058}"/>
              </a:ext>
            </a:extLst>
          </p:cNvPr>
          <p:cNvSpPr txBox="1"/>
          <p:nvPr/>
        </p:nvSpPr>
        <p:spPr>
          <a:xfrm>
            <a:off x="4724400" y="3200400"/>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416073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B6874-382C-49CD-8F48-FEC8FCD1911E}"/>
              </a:ext>
            </a:extLst>
          </p:cNvPr>
          <p:cNvSpPr txBox="1"/>
          <p:nvPr/>
        </p:nvSpPr>
        <p:spPr>
          <a:xfrm>
            <a:off x="4724400" y="3200400"/>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Graphical user interface, text, email&#10;&#10;Description automatically generated">
            <a:extLst>
              <a:ext uri="{FF2B5EF4-FFF2-40B4-BE49-F238E27FC236}">
                <a16:creationId xmlns:a16="http://schemas.microsoft.com/office/drawing/2014/main" id="{AFD11CFB-548E-4571-B7FB-4641959737ED}"/>
              </a:ext>
            </a:extLst>
          </p:cNvPr>
          <p:cNvPicPr>
            <a:picLocks noChangeAspect="1"/>
          </p:cNvPicPr>
          <p:nvPr/>
        </p:nvPicPr>
        <p:blipFill>
          <a:blip r:embed="rId2"/>
          <a:stretch>
            <a:fillRect/>
          </a:stretch>
        </p:blipFill>
        <p:spPr>
          <a:xfrm>
            <a:off x="355296" y="1587818"/>
            <a:ext cx="8136241" cy="4111969"/>
          </a:xfrm>
          <a:prstGeom prst="rect">
            <a:avLst/>
          </a:prstGeom>
        </p:spPr>
      </p:pic>
      <p:sp>
        <p:nvSpPr>
          <p:cNvPr id="6" name="TextBox 5">
            <a:extLst>
              <a:ext uri="{FF2B5EF4-FFF2-40B4-BE49-F238E27FC236}">
                <a16:creationId xmlns:a16="http://schemas.microsoft.com/office/drawing/2014/main" id="{3BFD974F-7EE6-4096-A707-B1EBBB5C3840}"/>
              </a:ext>
            </a:extLst>
          </p:cNvPr>
          <p:cNvSpPr txBox="1"/>
          <p:nvPr/>
        </p:nvSpPr>
        <p:spPr>
          <a:xfrm>
            <a:off x="295275" y="557211"/>
            <a:ext cx="8196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rPr>
              <a:t>Caregivers: What could have prevented the school exclusion?</a:t>
            </a:r>
          </a:p>
        </p:txBody>
      </p:sp>
    </p:spTree>
    <p:extLst>
      <p:ext uri="{BB962C8B-B14F-4D97-AF65-F5344CB8AC3E}">
        <p14:creationId xmlns:p14="http://schemas.microsoft.com/office/powerpoint/2010/main" val="133988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F5654-09B9-4433-B343-9A1D6BE01EC1}"/>
              </a:ext>
            </a:extLst>
          </p:cNvPr>
          <p:cNvSpPr txBox="1"/>
          <p:nvPr/>
        </p:nvSpPr>
        <p:spPr>
          <a:xfrm>
            <a:off x="4724400"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A picture containing graphical user interface&#10;&#10;Description automatically generated">
            <a:extLst>
              <a:ext uri="{FF2B5EF4-FFF2-40B4-BE49-F238E27FC236}">
                <a16:creationId xmlns:a16="http://schemas.microsoft.com/office/drawing/2014/main" id="{FC920847-3100-46F2-917C-4495F5C2BDE6}"/>
              </a:ext>
            </a:extLst>
          </p:cNvPr>
          <p:cNvPicPr>
            <a:picLocks noChangeAspect="1"/>
          </p:cNvPicPr>
          <p:nvPr/>
        </p:nvPicPr>
        <p:blipFill>
          <a:blip r:embed="rId2"/>
          <a:stretch>
            <a:fillRect/>
          </a:stretch>
        </p:blipFill>
        <p:spPr>
          <a:xfrm>
            <a:off x="-192880" y="365608"/>
            <a:ext cx="12387260" cy="6043440"/>
          </a:xfrm>
          <a:prstGeom prst="rect">
            <a:avLst/>
          </a:prstGeom>
        </p:spPr>
      </p:pic>
    </p:spTree>
    <p:extLst>
      <p:ext uri="{BB962C8B-B14F-4D97-AF65-F5344CB8AC3E}">
        <p14:creationId xmlns:p14="http://schemas.microsoft.com/office/powerpoint/2010/main" val="199339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14FFA-4C1B-4561-912D-C85D62693FA9}"/>
              </a:ext>
            </a:extLst>
          </p:cNvPr>
          <p:cNvSpPr txBox="1"/>
          <p:nvPr/>
        </p:nvSpPr>
        <p:spPr>
          <a:xfrm>
            <a:off x="4724400" y="3200400"/>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Chart, pie chart&#10;&#10;Description automatically generated">
            <a:extLst>
              <a:ext uri="{FF2B5EF4-FFF2-40B4-BE49-F238E27FC236}">
                <a16:creationId xmlns:a16="http://schemas.microsoft.com/office/drawing/2014/main" id="{C72747EB-E1E5-4726-B39D-177D57AA2B74}"/>
              </a:ext>
            </a:extLst>
          </p:cNvPr>
          <p:cNvPicPr>
            <a:picLocks noChangeAspect="1"/>
          </p:cNvPicPr>
          <p:nvPr/>
        </p:nvPicPr>
        <p:blipFill>
          <a:blip r:embed="rId2"/>
          <a:stretch>
            <a:fillRect/>
          </a:stretch>
        </p:blipFill>
        <p:spPr>
          <a:xfrm>
            <a:off x="1603332" y="904367"/>
            <a:ext cx="8964459" cy="5038827"/>
          </a:xfrm>
          <a:prstGeom prst="rect">
            <a:avLst/>
          </a:prstGeom>
        </p:spPr>
      </p:pic>
    </p:spTree>
    <p:extLst>
      <p:ext uri="{BB962C8B-B14F-4D97-AF65-F5344CB8AC3E}">
        <p14:creationId xmlns:p14="http://schemas.microsoft.com/office/powerpoint/2010/main" val="386928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44D6D-DF14-445A-A8B6-B351F91FD76C}"/>
              </a:ext>
            </a:extLst>
          </p:cNvPr>
          <p:cNvSpPr txBox="1"/>
          <p:nvPr/>
        </p:nvSpPr>
        <p:spPr>
          <a:xfrm>
            <a:off x="4724400" y="3200400"/>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Chart, pie chart&#10;&#10;Description automatically generated">
            <a:extLst>
              <a:ext uri="{FF2B5EF4-FFF2-40B4-BE49-F238E27FC236}">
                <a16:creationId xmlns:a16="http://schemas.microsoft.com/office/drawing/2014/main" id="{C44A6369-F052-4179-8DAB-31BA8176D956}"/>
              </a:ext>
            </a:extLst>
          </p:cNvPr>
          <p:cNvPicPr>
            <a:picLocks noChangeAspect="1"/>
          </p:cNvPicPr>
          <p:nvPr/>
        </p:nvPicPr>
        <p:blipFill>
          <a:blip r:embed="rId2"/>
          <a:stretch>
            <a:fillRect/>
          </a:stretch>
        </p:blipFill>
        <p:spPr>
          <a:xfrm>
            <a:off x="559497" y="625034"/>
            <a:ext cx="10519774" cy="5326096"/>
          </a:xfrm>
          <a:prstGeom prst="rect">
            <a:avLst/>
          </a:prstGeom>
        </p:spPr>
      </p:pic>
    </p:spTree>
    <p:extLst>
      <p:ext uri="{BB962C8B-B14F-4D97-AF65-F5344CB8AC3E}">
        <p14:creationId xmlns:p14="http://schemas.microsoft.com/office/powerpoint/2010/main" val="15345044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6956e8-7784-43f1-a477-c33e577ec2e6">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3" ma:contentTypeDescription="Create a new document." ma:contentTypeScope="" ma:versionID="7ebd39a749714b2bdd93e14f3cea8b88">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1f8e59ee222acd3b789d873baa636a48"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E6935-C401-4B7E-8F9F-D69D45CF3B3A}">
  <ds:schemaRefs>
    <ds:schemaRef ds:uri="http://schemas.microsoft.com/office/2006/metadata/properties"/>
    <ds:schemaRef ds:uri="http://schemas.microsoft.com/office/infopath/2007/PartnerControls"/>
    <ds:schemaRef ds:uri="786956e8-7784-43f1-a477-c33e577ec2e6"/>
  </ds:schemaRefs>
</ds:datastoreItem>
</file>

<file path=customXml/itemProps2.xml><?xml version="1.0" encoding="utf-8"?>
<ds:datastoreItem xmlns:ds="http://schemas.openxmlformats.org/officeDocument/2006/customXml" ds:itemID="{132BE4E8-0E68-44E2-AB9D-CF13E4CAC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f0d1e4-3247-4bb7-a2f2-310f92ab01ed"/>
    <ds:schemaRef ds:uri="786956e8-7784-43f1-a477-c33e577ec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6AAFDB-059F-4123-827E-02197C7AA5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Widescreen</PresentationFormat>
  <Paragraphs>133</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Research dissemination: Social, emotional and mental health and school exclusions in Sunderland</vt:lpstr>
      <vt:lpstr>What we did/the process: Exclusion Research in Sunderland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Local recommendations</vt:lpstr>
      <vt:lpstr>National recommendations</vt:lpstr>
      <vt:lpstr>The Managed Move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Dissemination: TfC</dc:title>
  <dc:creator>Sarah Martin-Denham</dc:creator>
  <cp:lastModifiedBy>Sarah Martin-Denham (Staff)</cp:lastModifiedBy>
  <cp:revision>174</cp:revision>
  <dcterms:modified xsi:type="dcterms:W3CDTF">2022-01-06T15:39:55Z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0x010100DA009D7CC1A0C94B903714A2F6FE6082</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xd_Signature">
    <vt:bool>false</vt:bool>
  </property>
</Properties>
</file>